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2"/>
  </p:notesMasterIdLst>
  <p:sldIdLst>
    <p:sldId id="256" r:id="rId2"/>
    <p:sldId id="30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5143500" type="screen16x9"/>
  <p:notesSz cx="6858000" cy="9144000"/>
  <p:embeddedFontLst>
    <p:embeddedFont>
      <p:font typeface="Cairo" pitchFamily="2" charset="-78"/>
      <p:regular r:id="rId53"/>
      <p:bold r:id="rId54"/>
    </p:embeddedFont>
    <p:embeddedFont>
      <p:font typeface="DM Sans" pitchFamily="2" charset="77"/>
      <p:regular r:id="rId55"/>
      <p:bold r:id="rId56"/>
      <p:italic r:id="rId57"/>
      <p:boldItalic r:id="rId58"/>
    </p:embeddedFont>
    <p:embeddedFont>
      <p:font typeface="Encode Sans Semi Condensed Light" pitchFamily="2" charset="77"/>
      <p:regular r:id="rId59"/>
      <p:bold r:id="rId60"/>
    </p:embeddedFont>
    <p:embeddedFont>
      <p:font typeface="Karla" pitchFamily="2" charset="77"/>
      <p:regular r:id="rId61"/>
      <p:bold r:id="rId62"/>
      <p:italic r:id="rId63"/>
      <p:boldItalic r:id="rId64"/>
    </p:embeddedFont>
    <p:embeddedFont>
      <p:font typeface="Karla Light" pitchFamily="2" charset="77"/>
      <p:regular r:id="rId65"/>
      <p:bold r:id="rId66"/>
      <p:italic r:id="rId67"/>
      <p:bold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EA32D7-C554-4507-9CE3-0DA25AF64921}">
  <a:tblStyle styleId="{86EA32D7-C554-4507-9CE3-0DA25AF649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085F89-8DE8-4CE2-8AEC-82D074356B5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94"/>
  </p:normalViewPr>
  <p:slideViewPr>
    <p:cSldViewPr snapToGrid="0">
      <p:cViewPr varScale="1">
        <p:scale>
          <a:sx n="154" d="100"/>
          <a:sy n="154" d="100"/>
        </p:scale>
        <p:origin x="208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there! Unisse here! In this video, we’ll be talking about exploratory data analysis and the concepts needed for you to get started. (next)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e8d987b1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e8d987b1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e8d987b1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e8d987b1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e8d987b12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e8d987b12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e8d987b12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e8d987b12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e8d987b12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e8d987b12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e8d987b12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e8d987b12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e8d987b12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e8d987b12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e8d987b12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e8d987b12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e8d987b12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e8d987b12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e8d987b12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e8d987b12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ff5396b6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ff5396b6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e8d987b12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e8d987b12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e8d987b12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e8d987b12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e8d987b12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e8d987b12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e8d987b12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e8d987b12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e8d987b12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e8d987b12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e8d987b12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e8d987b12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e8d987b12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e8d987b12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e8d987b12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e8d987b12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e8d987b12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e8d987b12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e8d987b12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e8d987b12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e8d987b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e8d987b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e8d987b12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e8d987b12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e8d987b1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e8d987b1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e8d987b12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e8d987b12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e8d987b12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e8d987b12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e8d987b12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e8d987b12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e8d987b12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e8d987b12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e8d987b12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e8d987b12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e8d987b12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e8d987b12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e8d987b1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ae8d987b1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e8d987b12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e8d987b12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cce46e80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cce46e80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have some data, let’s work towards exploring and finding out what we were able to collect. (next)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e8d987b12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e8d987b12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e8d987b12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e8d987b12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e8d987b12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e8d987b12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e8d987b1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e8d987b1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e8d987b12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e8d987b12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e8d987b12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e8d987b12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e8d987b12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e8d987b12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e8d987b12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e8d987b12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e8d987b12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ae8d987b12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e8d987b12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e8d987b12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e8d987b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e8d987b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ae8d987b12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ae8d987b12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e8d987b1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e8d987b1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e8d987b1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e8d987b1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e8d987b1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e8d987b1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e8d987b1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e8d987b1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0" y="2828325"/>
            <a:ext cx="9171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_HEADER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0" y="0"/>
            <a:ext cx="1447800" cy="206100"/>
          </a:xfrm>
          <a:prstGeom prst="rect">
            <a:avLst/>
          </a:prstGeom>
          <a:solidFill>
            <a:srgbClr val="0545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/>
          <p:nvPr/>
        </p:nvSpPr>
        <p:spPr>
          <a:xfrm>
            <a:off x="1447800" y="0"/>
            <a:ext cx="7696200" cy="206100"/>
          </a:xfrm>
          <a:prstGeom prst="rect">
            <a:avLst/>
          </a:prstGeom>
          <a:solidFill>
            <a:srgbClr val="021A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18"/>
          <p:cNvGrpSpPr/>
          <p:nvPr/>
        </p:nvGrpSpPr>
        <p:grpSpPr>
          <a:xfrm>
            <a:off x="457200" y="800100"/>
            <a:ext cx="8858250" cy="357188"/>
            <a:chOff x="336" y="624"/>
            <a:chExt cx="5580" cy="300"/>
          </a:xfrm>
        </p:grpSpPr>
        <p:sp>
          <p:nvSpPr>
            <p:cNvPr id="76" name="Google Shape;76;p18"/>
            <p:cNvSpPr/>
            <p:nvPr/>
          </p:nvSpPr>
          <p:spPr>
            <a:xfrm>
              <a:off x="33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8"/>
            <p:cNvSpPr/>
            <p:nvPr/>
          </p:nvSpPr>
          <p:spPr>
            <a:xfrm>
              <a:off x="57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8"/>
            <p:cNvSpPr/>
            <p:nvPr/>
          </p:nvSpPr>
          <p:spPr>
            <a:xfrm>
              <a:off x="81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105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129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153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177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201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225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249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273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297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321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345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369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393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417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441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465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489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513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537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5616" y="624"/>
              <a:ext cx="300" cy="300"/>
            </a:xfrm>
            <a:prstGeom prst="rect">
              <a:avLst/>
            </a:prstGeom>
            <a:noFill/>
            <a:ln w="19050" cap="flat" cmpd="sng">
              <a:solidFill>
                <a:srgbClr val="ECD5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9" name="Google Shape;9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988" y="4473178"/>
            <a:ext cx="1389459" cy="5976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54D16"/>
              </a:buClr>
              <a:buSzPts val="2000"/>
              <a:buNone/>
              <a:defRPr sz="2000"/>
            </a:lvl1pPr>
            <a:lvl2pPr marL="9144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54D16"/>
              </a:buClr>
              <a:buSzPts val="1800"/>
              <a:buFont typeface="Arial"/>
              <a:buNone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54D16"/>
              </a:buClr>
              <a:buSzPts val="1600"/>
              <a:buFont typeface="Arial"/>
              <a:buNone/>
              <a:defRPr sz="1600"/>
            </a:lvl3pPr>
            <a:lvl4pPr marL="182880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54D16"/>
              </a:buClr>
              <a:buSzPts val="1400"/>
              <a:buFont typeface="Arial"/>
              <a:buNone/>
              <a:defRPr sz="1400"/>
            </a:lvl4pPr>
            <a:lvl5pPr marL="228600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54D16"/>
              </a:buClr>
              <a:buSzPts val="1400"/>
              <a:buFont typeface="Arial"/>
              <a:buNone/>
              <a:defRPr sz="1400"/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54D16"/>
              </a:buClr>
              <a:buSzPts val="1400"/>
              <a:buFont typeface="Arial"/>
              <a:buNone/>
              <a:defRPr sz="1400"/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54D16"/>
              </a:buClr>
              <a:buSzPts val="1400"/>
              <a:buFont typeface="Arial"/>
              <a:buNone/>
              <a:defRPr sz="1400"/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54D16"/>
              </a:buClr>
              <a:buSzPts val="1400"/>
              <a:buFont typeface="Arial"/>
              <a:buNone/>
              <a:defRPr sz="1400"/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54D16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6" y="4156475"/>
            <a:ext cx="91439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0" y="4686300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0048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Data Science Institute</a:t>
            </a:r>
            <a:br>
              <a:rPr lang="en" sz="1200" i="0" u="none" strike="noStrike" cap="none">
                <a:solidFill>
                  <a:srgbClr val="0048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</a:br>
            <a:r>
              <a:rPr lang="en" sz="1200" i="0" u="none" strike="noStrike" cap="none">
                <a:solidFill>
                  <a:srgbClr val="0048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Center for Professional Development in Business (CPDB)</a:t>
            </a:r>
            <a:endParaRPr sz="1200" i="0" u="none" strike="noStrike" cap="none">
              <a:solidFill>
                <a:srgbClr val="004800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ith caption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ith caption 1">
  <p:cSld name="SECTION_HEADER_3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7523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11700" y="3435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-150" y="0"/>
            <a:ext cx="9144000" cy="105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-150" y="0"/>
            <a:ext cx="9144000" cy="105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-150" y="0"/>
            <a:ext cx="9144000" cy="105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rrow Title only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-150" y="0"/>
            <a:ext cx="9144000" cy="6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  <a:defRPr sz="18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●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Char char="○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Karla"/>
              <a:buChar char="■"/>
              <a:defRPr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atrix.msu.edu/~johnsnow/images/online_companion/chapter_images/fig12-5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atrix.msu.edu/~johnsnow/images/online_companion/chapter_images/fig12-5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rkincaid.net/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://www.cmdr.ubc.ca/~jennife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cs.ubc.ca/~tmm" TargetMode="External"/><Relationship Id="rId5" Type="http://schemas.openxmlformats.org/officeDocument/2006/relationships/hyperlink" Target="http://www.cs.ubc.ca/~barskya" TargetMode="External"/><Relationship Id="rId4" Type="http://schemas.openxmlformats.org/officeDocument/2006/relationships/hyperlink" Target="http://www.cs.ubc.ca/labs/imager/tr/2008/cerebral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DbJyPELmhJ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zmodo.com/how-to-lie-with-data-visualization-1563576606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KGUxDlZ6OFQ&amp;t=8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GUxDlZ6OFQ&amp;t=8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KGUxDlZ6OFQ&amp;t=8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xkcd.com/833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rehue.net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://www.research.ibm.com/people/l/lloydt/color/color.HT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in.vergari.com/acquariofilia/salmastro02.asp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MapPorn/comments/5h9rlg/figurative_map_of_the_successive_losses_in_men_of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/>
              <a:t>Principles of Data Science</a:t>
            </a:r>
            <a:endParaRPr sz="3600" b="0"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11700" y="39495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London Cholera Cases Map by John Snow (1854)</a:t>
            </a:r>
            <a:endParaRPr sz="24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1"/>
          </p:nvPr>
        </p:nvSpPr>
        <p:spPr>
          <a:xfrm>
            <a:off x="311700" y="4546825"/>
            <a:ext cx="8520600" cy="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Source: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John Snow</a:t>
            </a:r>
            <a:r>
              <a:rPr lang="en" sz="1400"/>
              <a:t> </a:t>
            </a:r>
            <a:endParaRPr sz="14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675" y="230375"/>
            <a:ext cx="3987048" cy="37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311700" y="39495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London Cholera Cases Map by John Snow (1854)</a:t>
            </a:r>
            <a:endParaRPr sz="2400"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1"/>
          </p:nvPr>
        </p:nvSpPr>
        <p:spPr>
          <a:xfrm>
            <a:off x="311700" y="4546825"/>
            <a:ext cx="8520600" cy="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Source: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John Snow</a:t>
            </a:r>
            <a:r>
              <a:rPr lang="en" sz="1400"/>
              <a:t> </a:t>
            </a:r>
            <a:endParaRPr sz="1400"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675" y="230375"/>
            <a:ext cx="3987048" cy="3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000" y="684500"/>
            <a:ext cx="3760400" cy="28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>
            <a:off x="4458266" y="1794593"/>
            <a:ext cx="564000" cy="398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311700" y="2821350"/>
            <a:ext cx="8520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visualize?</a:t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288" y="373788"/>
            <a:ext cx="3263432" cy="244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>
            <a:spLocks noGrp="1"/>
          </p:cNvSpPr>
          <p:nvPr>
            <p:ph type="subTitle" idx="1"/>
          </p:nvPr>
        </p:nvSpPr>
        <p:spPr>
          <a:xfrm>
            <a:off x="311688" y="37921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are the reasons why we visualize?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500400" y="3262850"/>
            <a:ext cx="39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Communicate</a:t>
            </a:r>
            <a:endParaRPr sz="4800"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500400" y="3946125"/>
            <a:ext cx="390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Edward Tufte</a:t>
            </a:r>
            <a:endParaRPr sz="2000"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25" y="593325"/>
            <a:ext cx="3263432" cy="244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319" y="593325"/>
            <a:ext cx="3263432" cy="244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4738488" y="3262850"/>
            <a:ext cx="39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Explore</a:t>
            </a:r>
            <a:endParaRPr sz="4800"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1"/>
          </p:nvPr>
        </p:nvSpPr>
        <p:spPr>
          <a:xfrm>
            <a:off x="4738488" y="3946125"/>
            <a:ext cx="390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Jer Thorp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Goals</a:t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338" y="750315"/>
            <a:ext cx="2743200" cy="205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3" y="826502"/>
            <a:ext cx="2743200" cy="205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50" y="2988413"/>
            <a:ext cx="2743200" cy="206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325" y="2944516"/>
            <a:ext cx="2743200" cy="2061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/>
          <p:nvPr/>
        </p:nvSpPr>
        <p:spPr>
          <a:xfrm>
            <a:off x="726425" y="883200"/>
            <a:ext cx="2535000" cy="187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2"/>
          <p:cNvSpPr/>
          <p:nvPr/>
        </p:nvSpPr>
        <p:spPr>
          <a:xfrm>
            <a:off x="2008175" y="2387695"/>
            <a:ext cx="2134500" cy="499500"/>
          </a:xfrm>
          <a:prstGeom prst="roundRect">
            <a:avLst>
              <a:gd name="adj" fmla="val 18183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Record</a:t>
            </a: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 information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726425" y="3080950"/>
            <a:ext cx="2535000" cy="187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2"/>
          <p:cNvSpPr/>
          <p:nvPr/>
        </p:nvSpPr>
        <p:spPr>
          <a:xfrm>
            <a:off x="503550" y="3018681"/>
            <a:ext cx="572700" cy="5727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endParaRPr sz="2000"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2159550" y="4544881"/>
            <a:ext cx="2134500" cy="499500"/>
          </a:xfrm>
          <a:prstGeom prst="roundRect">
            <a:avLst>
              <a:gd name="adj" fmla="val 18183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Confirm </a:t>
            </a: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hypothesis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5185425" y="3035463"/>
            <a:ext cx="2535000" cy="187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4930900" y="2911406"/>
            <a:ext cx="572700" cy="5727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4</a:t>
            </a:r>
            <a:endParaRPr sz="2000"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6400950" y="4506081"/>
            <a:ext cx="2239500" cy="499500"/>
          </a:xfrm>
          <a:prstGeom prst="roundRect">
            <a:avLst>
              <a:gd name="adj" fmla="val 18183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Communicate </a:t>
            </a: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ideas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5185425" y="822625"/>
            <a:ext cx="2535000" cy="1879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4930900" y="750306"/>
            <a:ext cx="572700" cy="5727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2</a:t>
            </a:r>
            <a:endParaRPr sz="2000"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6400950" y="2232531"/>
            <a:ext cx="2073000" cy="572700"/>
          </a:xfrm>
          <a:prstGeom prst="roundRect">
            <a:avLst>
              <a:gd name="adj" fmla="val 18183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Analyze </a:t>
            </a: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to support reasoning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503550" y="750306"/>
            <a:ext cx="572700" cy="5727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1</a:t>
            </a:r>
            <a:endParaRPr sz="2000"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Defined</a:t>
            </a: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Computer-based visualization systems provide visual representations of datasets designed to help people carry out tasks more effectively</a:t>
            </a:r>
            <a:endParaRPr sz="2000"/>
          </a:p>
        </p:txBody>
      </p:sp>
      <p:sp>
        <p:nvSpPr>
          <p:cNvPr id="248" name="Google Shape;248;p33"/>
          <p:cNvSpPr txBox="1">
            <a:spLocks noGrp="1"/>
          </p:cNvSpPr>
          <p:nvPr>
            <p:ph type="body" idx="1"/>
          </p:nvPr>
        </p:nvSpPr>
        <p:spPr>
          <a:xfrm>
            <a:off x="311700" y="2107050"/>
            <a:ext cx="8520600" cy="26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have a human in the loop?</a:t>
            </a:r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Computer-based visualization systems provide visual representations of </a:t>
            </a:r>
            <a:r>
              <a:rPr lang="en" sz="2000" b="1">
                <a:solidFill>
                  <a:schemeClr val="accent5"/>
                </a:solidFill>
              </a:rPr>
              <a:t>datasets</a:t>
            </a:r>
            <a:r>
              <a:rPr lang="en" sz="2000"/>
              <a:t> designed to help </a:t>
            </a:r>
            <a:r>
              <a:rPr lang="en" sz="2000" b="1">
                <a:solidFill>
                  <a:schemeClr val="accent5"/>
                </a:solidFill>
              </a:rPr>
              <a:t>people</a:t>
            </a:r>
            <a:r>
              <a:rPr lang="en" sz="2000"/>
              <a:t> carry out tasks more effectively</a:t>
            </a:r>
            <a:endParaRPr sz="2000"/>
          </a:p>
        </p:txBody>
      </p:sp>
      <p:sp>
        <p:nvSpPr>
          <p:cNvPr id="255" name="Google Shape;255;p34"/>
          <p:cNvSpPr txBox="1">
            <a:spLocks noGrp="1"/>
          </p:cNvSpPr>
          <p:nvPr>
            <p:ph type="body" idx="1"/>
          </p:nvPr>
        </p:nvSpPr>
        <p:spPr>
          <a:xfrm>
            <a:off x="311700" y="2107050"/>
            <a:ext cx="8520600" cy="26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Visualization is suitable when there is a need to </a:t>
            </a:r>
            <a:r>
              <a:rPr lang="en" sz="2000" b="1">
                <a:solidFill>
                  <a:schemeClr val="dk1"/>
                </a:solidFill>
              </a:rPr>
              <a:t>augment</a:t>
            </a:r>
            <a:r>
              <a:rPr lang="en" sz="2000">
                <a:solidFill>
                  <a:schemeClr val="dk1"/>
                </a:solidFill>
              </a:rPr>
              <a:t> human capabilities rather than replace people with computational decision-making.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external representation?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Computer-based visualization systems provide </a:t>
            </a:r>
            <a:r>
              <a:rPr lang="en" sz="2000" b="1">
                <a:solidFill>
                  <a:schemeClr val="accent5"/>
                </a:solidFill>
              </a:rPr>
              <a:t>visual representations</a:t>
            </a:r>
            <a:r>
              <a:rPr lang="en" sz="2000"/>
              <a:t> of datasets designed to help people carry out tasks more effectively</a:t>
            </a:r>
            <a:endParaRPr sz="2000"/>
          </a:p>
        </p:txBody>
      </p:sp>
      <p:sp>
        <p:nvSpPr>
          <p:cNvPr id="262" name="Google Shape;262;p35"/>
          <p:cNvSpPr txBox="1">
            <a:spLocks noGrp="1"/>
          </p:cNvSpPr>
          <p:nvPr>
            <p:ph type="body" idx="1"/>
          </p:nvPr>
        </p:nvSpPr>
        <p:spPr>
          <a:xfrm>
            <a:off x="311700" y="2107050"/>
            <a:ext cx="8520600" cy="26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External representation offloads cognition and memory to </a:t>
            </a:r>
            <a:r>
              <a:rPr lang="en" sz="2000" b="1">
                <a:solidFill>
                  <a:schemeClr val="lt2"/>
                </a:solidFill>
              </a:rPr>
              <a:t>perception</a:t>
            </a:r>
            <a:r>
              <a:rPr lang="en" sz="2000">
                <a:solidFill>
                  <a:schemeClr val="lt2"/>
                </a:solidFill>
              </a:rPr>
              <a:t>.</a:t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37" y="2571750"/>
            <a:ext cx="5803625" cy="23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/>
        </p:nvSpPr>
        <p:spPr>
          <a:xfrm>
            <a:off x="1078538" y="4243054"/>
            <a:ext cx="3162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u="sng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[Cerebral: Visualizing Multiple Experimental Conditions on a Graph with Biological Context</a:t>
            </a:r>
            <a:r>
              <a:rPr lang="en" sz="800" i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r>
              <a:rPr lang="en" sz="800" i="1">
                <a:solidFill>
                  <a:schemeClr val="l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800" i="1" u="sng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Barsky</a:t>
            </a:r>
            <a:r>
              <a:rPr lang="en" sz="800" i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,</a:t>
            </a:r>
            <a:r>
              <a:rPr lang="en" sz="800" i="1">
                <a:solidFill>
                  <a:schemeClr val="l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800" i="1" u="sng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Munzner</a:t>
            </a:r>
            <a:r>
              <a:rPr lang="en" sz="800" i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,</a:t>
            </a:r>
            <a:r>
              <a:rPr lang="en" sz="800" i="1">
                <a:solidFill>
                  <a:schemeClr val="l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800" i="1" u="sng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Gardy</a:t>
            </a:r>
            <a:r>
              <a:rPr lang="en" sz="800" i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, and</a:t>
            </a:r>
            <a:r>
              <a:rPr lang="en" sz="800" i="1">
                <a:solidFill>
                  <a:schemeClr val="lt2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800" i="1" u="sng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Kincaid</a:t>
            </a:r>
            <a:r>
              <a:rPr lang="en" sz="800" i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. IEEE TVCG (Proc. InfoVis) 14(6):1253-1260, 2008.]</a:t>
            </a:r>
            <a:endParaRPr sz="8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rely on vision?</a:t>
            </a:r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Computer-based visualization systems provide </a:t>
            </a:r>
            <a:r>
              <a:rPr lang="en" sz="2000" b="1">
                <a:solidFill>
                  <a:schemeClr val="accent5"/>
                </a:solidFill>
              </a:rPr>
              <a:t>visual</a:t>
            </a:r>
            <a:r>
              <a:rPr lang="en" sz="2000"/>
              <a:t> representations of datasets designed to help people carry out tasks more effectively</a:t>
            </a:r>
            <a:endParaRPr sz="2000"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1"/>
          </p:nvPr>
        </p:nvSpPr>
        <p:spPr>
          <a:xfrm>
            <a:off x="311700" y="2107050"/>
            <a:ext cx="8520600" cy="26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The human visual system is a </a:t>
            </a:r>
            <a:r>
              <a:rPr lang="en" sz="2000" b="1">
                <a:solidFill>
                  <a:schemeClr val="lt2"/>
                </a:solidFill>
              </a:rPr>
              <a:t>high-bandwidth channel</a:t>
            </a:r>
            <a:r>
              <a:rPr lang="en" sz="2000">
                <a:solidFill>
                  <a:schemeClr val="lt2"/>
                </a:solidFill>
              </a:rPr>
              <a:t> to the brain. Overview is possible due to background processing. There’s subjective experience of seeing everything </a:t>
            </a:r>
            <a:r>
              <a:rPr lang="en" sz="2000" b="1">
                <a:solidFill>
                  <a:schemeClr val="lt2"/>
                </a:solidFill>
              </a:rPr>
              <a:t>simultaneously</a:t>
            </a:r>
            <a:r>
              <a:rPr lang="en" sz="2000">
                <a:solidFill>
                  <a:schemeClr val="lt2"/>
                </a:solidFill>
              </a:rPr>
              <a:t> and significant processing occurs in </a:t>
            </a:r>
            <a:r>
              <a:rPr lang="en" sz="2000" b="1">
                <a:solidFill>
                  <a:schemeClr val="lt2"/>
                </a:solidFill>
              </a:rPr>
              <a:t>parallel</a:t>
            </a:r>
            <a:r>
              <a:rPr lang="en" sz="2000">
                <a:solidFill>
                  <a:schemeClr val="lt2"/>
                </a:solidFill>
              </a:rPr>
              <a:t> and pre-attentively.</a:t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represent all data?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Computer-based visualization systems provide visual </a:t>
            </a:r>
            <a:r>
              <a:rPr lang="en" sz="2000" b="1">
                <a:solidFill>
                  <a:schemeClr val="accent5"/>
                </a:solidFill>
              </a:rPr>
              <a:t>representations of datasets</a:t>
            </a:r>
            <a:r>
              <a:rPr lang="en" sz="2000"/>
              <a:t> designed to help people carry out tasks more effectively</a:t>
            </a:r>
            <a:endParaRPr sz="2000"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046" y="2216625"/>
            <a:ext cx="3040742" cy="2190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9" name="Google Shape;279;p37"/>
          <p:cNvGraphicFramePr/>
          <p:nvPr/>
        </p:nvGraphicFramePr>
        <p:xfrm>
          <a:off x="4729138" y="2590150"/>
          <a:ext cx="3268450" cy="2346750"/>
        </p:xfrm>
        <a:graphic>
          <a:graphicData uri="http://schemas.openxmlformats.org/drawingml/2006/table">
            <a:tbl>
              <a:tblPr>
                <a:noFill/>
                <a:tableStyleId>{86EA32D7-C554-4507-9CE3-0DA25AF64921}</a:tableStyleId>
              </a:tblPr>
              <a:tblGrid>
                <a:gridCol w="182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Property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Value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Mean of </a:t>
                      </a:r>
                      <a:r>
                        <a:rPr lang="en" sz="1000" i="1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x</a:t>
                      </a:r>
                      <a:endParaRPr sz="1000" i="1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9</a:t>
                      </a:r>
                      <a:endParaRPr sz="10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Sample variance of </a:t>
                      </a:r>
                      <a:r>
                        <a:rPr lang="en" sz="1000" i="1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x</a:t>
                      </a:r>
                      <a:endParaRPr sz="1000" i="1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11</a:t>
                      </a:r>
                      <a:endParaRPr sz="10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Mean of </a:t>
                      </a:r>
                      <a:r>
                        <a:rPr lang="en" sz="1000" i="1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y</a:t>
                      </a:r>
                      <a:endParaRPr sz="1000" i="1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7.50</a:t>
                      </a:r>
                      <a:endParaRPr sz="10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Sample variance of </a:t>
                      </a:r>
                      <a:r>
                        <a:rPr lang="en" sz="1000" i="1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y</a:t>
                      </a:r>
                      <a:endParaRPr sz="1000" i="1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4.125</a:t>
                      </a:r>
                      <a:endParaRPr sz="10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Correlation between </a:t>
                      </a:r>
                      <a:r>
                        <a:rPr lang="en" sz="1000" i="1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x</a:t>
                      </a: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and </a:t>
                      </a:r>
                      <a:r>
                        <a:rPr lang="en" sz="1000" i="1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y</a:t>
                      </a:r>
                      <a:endParaRPr sz="1000" i="1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0.816</a:t>
                      </a:r>
                      <a:endParaRPr sz="10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Linear regression line</a:t>
                      </a:r>
                      <a:endParaRPr sz="1000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y</a:t>
                      </a:r>
                      <a:r>
                        <a:rPr lang="en" sz="1000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= 3.00 + 0.500</a:t>
                      </a:r>
                      <a:r>
                        <a:rPr lang="en" sz="1000" i="1">
                          <a:solidFill>
                            <a:schemeClr val="dk2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x</a:t>
                      </a:r>
                      <a:endParaRPr sz="1000" i="1">
                        <a:solidFill>
                          <a:schemeClr val="dk2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0" name="Google Shape;280;p37"/>
          <p:cNvSpPr txBox="1"/>
          <p:nvPr/>
        </p:nvSpPr>
        <p:spPr>
          <a:xfrm>
            <a:off x="1146416" y="4530854"/>
            <a:ext cx="3162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2"/>
                </a:solid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https://www.youtube.com/watch?v=DbJyPELmhJc</a:t>
            </a:r>
            <a:endParaRPr sz="1000" i="1"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006600"/>
                </a:solidFill>
                <a:latin typeface="Karla"/>
                <a:ea typeface="Karla"/>
                <a:cs typeface="Karla"/>
                <a:sym typeface="Karla"/>
              </a:rPr>
              <a:t>Same stats, different graphs</a:t>
            </a:r>
            <a:endParaRPr b="1" i="1">
              <a:solidFill>
                <a:srgbClr val="0066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1"/>
          </p:nvPr>
        </p:nvSpPr>
        <p:spPr>
          <a:xfrm>
            <a:off x="5161863" y="2216625"/>
            <a:ext cx="24030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2"/>
                </a:solidFill>
              </a:rPr>
              <a:t>Anscombe’s Quartet</a:t>
            </a:r>
            <a:endParaRPr sz="180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4857682" y="1396779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Join at 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dirty="0" err="1">
                <a:solidFill>
                  <a:schemeClr val="bg1"/>
                </a:solidFill>
              </a:rPr>
              <a:t>slido.com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961782" y="3391593"/>
            <a:ext cx="3837000" cy="388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200" b="1" dirty="0"/>
              <a:t>#just-</a:t>
            </a:r>
            <a:r>
              <a:rPr lang="en" sz="3200" b="1" dirty="0" err="1"/>
              <a:t>somethink</a:t>
            </a:r>
            <a:endParaRPr sz="32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08C23-80EA-6083-71AB-A37DF52B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9" y="806845"/>
            <a:ext cx="3529810" cy="35298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>
            <a:spLocks noGrp="1"/>
          </p:cNvSpPr>
          <p:nvPr>
            <p:ph type="title"/>
          </p:nvPr>
        </p:nvSpPr>
        <p:spPr>
          <a:xfrm>
            <a:off x="311700" y="2821350"/>
            <a:ext cx="8520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should we design visualizations?</a:t>
            </a:r>
            <a:endParaRPr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288" y="373788"/>
            <a:ext cx="3263432" cy="244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>
            <a:spLocks noGrp="1"/>
          </p:cNvSpPr>
          <p:nvPr>
            <p:ph type="subTitle" idx="1"/>
          </p:nvPr>
        </p:nvSpPr>
        <p:spPr>
          <a:xfrm>
            <a:off x="311688" y="37921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 there such a thing as a bad visualization?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Lie with Data Visualization</a:t>
            </a:r>
            <a:endParaRPr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75" y="1940775"/>
            <a:ext cx="3518126" cy="211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900" y="2222653"/>
            <a:ext cx="2731020" cy="156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68" y="2231480"/>
            <a:ext cx="2731033" cy="15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Article in Gizmodo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Levels of Visualization Design</a:t>
            </a:r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000" y="1277349"/>
            <a:ext cx="2916000" cy="31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/>
          <p:nvPr/>
        </p:nvSpPr>
        <p:spPr>
          <a:xfrm>
            <a:off x="3055500" y="4454350"/>
            <a:ext cx="3033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[A Nested Model of Visualization Design and Validation. </a:t>
            </a:r>
            <a:r>
              <a:rPr lang="en" sz="800" i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Munzner.  IEEE TVCG 15(6):921-928, 2009 </a:t>
            </a:r>
            <a:endParaRPr sz="800" i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(Proc. InfoVis 2009). ]</a:t>
            </a:r>
            <a:endParaRPr sz="800" i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Levels of Visualization Design</a:t>
            </a:r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000" y="1277349"/>
            <a:ext cx="2916000" cy="31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 txBox="1"/>
          <p:nvPr/>
        </p:nvSpPr>
        <p:spPr>
          <a:xfrm>
            <a:off x="3055500" y="4454350"/>
            <a:ext cx="3033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[A Nested Model of Visualization Design and Validation. </a:t>
            </a:r>
            <a:r>
              <a:rPr lang="en" sz="800" i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Munzner.  IEEE TVCG 15(6):921-928, 2009 </a:t>
            </a:r>
            <a:endParaRPr sz="800" i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(Proc. InfoVis 2009). ]</a:t>
            </a:r>
            <a:endParaRPr sz="800" i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6709750" y="1794475"/>
            <a:ext cx="1497900" cy="4212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What?</a:t>
            </a:r>
            <a:endParaRPr sz="1800"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6709750" y="2361150"/>
            <a:ext cx="1497900" cy="4212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Why?</a:t>
            </a:r>
            <a:endParaRPr sz="1800"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14" name="Google Shape;314;p41"/>
          <p:cNvCxnSpPr>
            <a:endCxn id="312" idx="1"/>
          </p:cNvCxnSpPr>
          <p:nvPr/>
        </p:nvCxnSpPr>
        <p:spPr>
          <a:xfrm rot="10800000" flipH="1">
            <a:off x="5679850" y="2005075"/>
            <a:ext cx="1029900" cy="371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41"/>
          <p:cNvCxnSpPr>
            <a:endCxn id="316" idx="3"/>
          </p:cNvCxnSpPr>
          <p:nvPr/>
        </p:nvCxnSpPr>
        <p:spPr>
          <a:xfrm flipH="1">
            <a:off x="2586525" y="3136550"/>
            <a:ext cx="877500" cy="321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41"/>
          <p:cNvCxnSpPr>
            <a:endCxn id="316" idx="3"/>
          </p:cNvCxnSpPr>
          <p:nvPr/>
        </p:nvCxnSpPr>
        <p:spPr>
          <a:xfrm rot="10800000">
            <a:off x="2586525" y="3457550"/>
            <a:ext cx="1000500" cy="330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41"/>
          <p:cNvSpPr/>
          <p:nvPr/>
        </p:nvSpPr>
        <p:spPr>
          <a:xfrm>
            <a:off x="1088625" y="3246950"/>
            <a:ext cx="1497900" cy="421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How?</a:t>
            </a:r>
            <a:endParaRPr sz="1800"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18" name="Google Shape;318;p41"/>
          <p:cNvCxnSpPr>
            <a:endCxn id="313" idx="1"/>
          </p:cNvCxnSpPr>
          <p:nvPr/>
        </p:nvCxnSpPr>
        <p:spPr>
          <a:xfrm>
            <a:off x="5695450" y="2371950"/>
            <a:ext cx="1014300" cy="199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Levels of Visualization Design</a:t>
            </a:r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09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</a:rPr>
              <a:t>Domain</a:t>
            </a:r>
            <a:endParaRPr sz="18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Who are the target users?</a:t>
            </a:r>
            <a:endParaRPr sz="1600"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2"/>
          </p:nvPr>
        </p:nvSpPr>
        <p:spPr>
          <a:xfrm>
            <a:off x="6739700" y="1152475"/>
            <a:ext cx="209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</a:rPr>
              <a:t>Algorithm</a:t>
            </a:r>
            <a:endParaRPr sz="18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Efficient computation</a:t>
            </a:r>
            <a:endParaRPr sz="1600"/>
          </a:p>
        </p:txBody>
      </p:sp>
      <p:sp>
        <p:nvSpPr>
          <p:cNvPr id="326" name="Google Shape;326;p42"/>
          <p:cNvSpPr txBox="1">
            <a:spLocks noGrp="1"/>
          </p:cNvSpPr>
          <p:nvPr>
            <p:ph type="body" idx="1"/>
          </p:nvPr>
        </p:nvSpPr>
        <p:spPr>
          <a:xfrm>
            <a:off x="2454367" y="1152475"/>
            <a:ext cx="209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</a:rPr>
              <a:t>Abstraction</a:t>
            </a:r>
            <a:endParaRPr sz="18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Translate from specifics of domain to vocabulary of visualization</a:t>
            </a:r>
            <a:endParaRPr sz="1600"/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shown? </a:t>
            </a:r>
            <a:r>
              <a:rPr lang="en" b="1">
                <a:solidFill>
                  <a:schemeClr val="dk1"/>
                </a:solidFill>
              </a:rPr>
              <a:t>Data</a:t>
            </a:r>
            <a:r>
              <a:rPr lang="en">
                <a:solidFill>
                  <a:schemeClr val="dk1"/>
                </a:solidFill>
              </a:rPr>
              <a:t> abstraction</a:t>
            </a:r>
            <a:endParaRPr>
              <a:solidFill>
                <a:schemeClr val="dk1"/>
              </a:solidFill>
            </a:endParaRPr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Why is the user looking at it? </a:t>
            </a:r>
            <a:br>
              <a:rPr lang="en"/>
            </a:br>
            <a:r>
              <a:rPr lang="en" b="1">
                <a:solidFill>
                  <a:schemeClr val="dk1"/>
                </a:solidFill>
              </a:rPr>
              <a:t>Task</a:t>
            </a:r>
            <a:r>
              <a:rPr lang="en">
                <a:solidFill>
                  <a:schemeClr val="dk1"/>
                </a:solidFill>
              </a:rPr>
              <a:t> abstraction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42"/>
          <p:cNvSpPr txBox="1">
            <a:spLocks noGrp="1"/>
          </p:cNvSpPr>
          <p:nvPr>
            <p:ph type="body" idx="2"/>
          </p:nvPr>
        </p:nvSpPr>
        <p:spPr>
          <a:xfrm>
            <a:off x="4597033" y="1152475"/>
            <a:ext cx="209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</a:rPr>
              <a:t>Idiom</a:t>
            </a:r>
            <a:endParaRPr sz="18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How is it shown?</a:t>
            </a:r>
            <a:endParaRPr sz="1600"/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Visual encoding idiom</a:t>
            </a:r>
            <a:r>
              <a:rPr lang="en" b="1"/>
              <a:t>: </a:t>
            </a:r>
            <a:r>
              <a:rPr lang="en"/>
              <a:t>how to draw</a:t>
            </a:r>
            <a:endParaRPr/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solidFill>
                  <a:schemeClr val="dk1"/>
                </a:solidFill>
              </a:rPr>
              <a:t>Interaction idiom</a:t>
            </a:r>
            <a:r>
              <a:rPr lang="en" b="1"/>
              <a:t>: </a:t>
            </a:r>
            <a:r>
              <a:rPr lang="en"/>
              <a:t>how to manipulate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threats to validity at each level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Cascading effects downstream</a:t>
            </a:r>
            <a:endParaRPr/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875" y="1832750"/>
            <a:ext cx="4424226" cy="27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062" y="2084699"/>
            <a:ext cx="1575475" cy="20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Encoding</a:t>
            </a:r>
            <a:endParaRPr/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2127850"/>
            <a:ext cx="846772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Encoding</a:t>
            </a:r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2127850"/>
            <a:ext cx="8467725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/>
          <p:nvPr/>
        </p:nvSpPr>
        <p:spPr>
          <a:xfrm>
            <a:off x="612363" y="3494500"/>
            <a:ext cx="1569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Lines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2788213" y="3494500"/>
            <a:ext cx="1569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Points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4964063" y="3494500"/>
            <a:ext cx="1569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Points with 2 colors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1" name="Google Shape;351;p45"/>
          <p:cNvSpPr txBox="1"/>
          <p:nvPr/>
        </p:nvSpPr>
        <p:spPr>
          <a:xfrm>
            <a:off x="7139913" y="3494500"/>
            <a:ext cx="1569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Points with 2 colors and different sizes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Marks and Channels</a:t>
            </a:r>
            <a:endParaRPr/>
          </a:p>
        </p:txBody>
      </p:sp>
      <p:sp>
        <p:nvSpPr>
          <p:cNvPr id="357" name="Google Shape;35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5"/>
                </a:solidFill>
              </a:rPr>
              <a:t>Marks (Data Points)</a:t>
            </a:r>
            <a:endParaRPr sz="2000" b="1">
              <a:solidFill>
                <a:schemeClr val="accent5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Geometric primitives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5"/>
                </a:solidFill>
              </a:rPr>
              <a:t>Channels (Features)</a:t>
            </a:r>
            <a:endParaRPr sz="2000" b="1">
              <a:solidFill>
                <a:schemeClr val="accent5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Control appearance of marks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appear with other channels</a:t>
            </a:r>
            <a:endParaRPr sz="2000"/>
          </a:p>
        </p:txBody>
      </p:sp>
      <p:pic>
        <p:nvPicPr>
          <p:cNvPr id="358" name="Google Shape;3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231" y="1144226"/>
            <a:ext cx="4435061" cy="72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231" y="2000094"/>
            <a:ext cx="3690002" cy="257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Categorization Overview</a:t>
            </a:r>
            <a:endParaRPr/>
          </a:p>
        </p:txBody>
      </p:sp>
      <p:sp>
        <p:nvSpPr>
          <p:cNvPr id="365" name="Google Shape;365;p47"/>
          <p:cNvSpPr/>
          <p:nvPr/>
        </p:nvSpPr>
        <p:spPr>
          <a:xfrm>
            <a:off x="3427738" y="1434075"/>
            <a:ext cx="2431200" cy="44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Variables</a:t>
            </a:r>
            <a:endParaRPr sz="1600"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1530763" y="2279650"/>
            <a:ext cx="2431200" cy="44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Qualitative</a:t>
            </a:r>
            <a:endParaRPr sz="1600"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7" name="Google Shape;367;p47"/>
          <p:cNvSpPr/>
          <p:nvPr/>
        </p:nvSpPr>
        <p:spPr>
          <a:xfrm>
            <a:off x="5179138" y="2279650"/>
            <a:ext cx="2431200" cy="44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Quantitative</a:t>
            </a:r>
            <a:endParaRPr sz="1600"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8" name="Google Shape;368;p47"/>
          <p:cNvSpPr/>
          <p:nvPr/>
        </p:nvSpPr>
        <p:spPr>
          <a:xfrm>
            <a:off x="1530750" y="2981563"/>
            <a:ext cx="2431200" cy="44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Categorical</a:t>
            </a:r>
            <a:endParaRPr sz="1600"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9" name="Google Shape;369;p47"/>
          <p:cNvSpPr/>
          <p:nvPr/>
        </p:nvSpPr>
        <p:spPr>
          <a:xfrm>
            <a:off x="5179125" y="2981563"/>
            <a:ext cx="2431200" cy="441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Discrete/Continuous</a:t>
            </a:r>
            <a:endParaRPr sz="1600"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70" name="Google Shape;370;p47"/>
          <p:cNvSpPr/>
          <p:nvPr/>
        </p:nvSpPr>
        <p:spPr>
          <a:xfrm flipH="1">
            <a:off x="1129438" y="4125250"/>
            <a:ext cx="1538700" cy="297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Nominal</a:t>
            </a:r>
            <a:endParaRPr sz="1600"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1" name="Google Shape;371;p47"/>
          <p:cNvCxnSpPr>
            <a:stCxn id="365" idx="2"/>
            <a:endCxn id="366" idx="0"/>
          </p:cNvCxnSpPr>
          <p:nvPr/>
        </p:nvCxnSpPr>
        <p:spPr>
          <a:xfrm rot="5400000">
            <a:off x="3492988" y="1129425"/>
            <a:ext cx="403800" cy="18969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47"/>
          <p:cNvCxnSpPr>
            <a:stCxn id="365" idx="2"/>
            <a:endCxn id="367" idx="0"/>
          </p:cNvCxnSpPr>
          <p:nvPr/>
        </p:nvCxnSpPr>
        <p:spPr>
          <a:xfrm rot="-5400000" flipH="1">
            <a:off x="5317138" y="1202175"/>
            <a:ext cx="403800" cy="1751400"/>
          </a:xfrm>
          <a:prstGeom prst="bentConnector3">
            <a:avLst>
              <a:gd name="adj1" fmla="val 4998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7"/>
          <p:cNvCxnSpPr>
            <a:stCxn id="366" idx="2"/>
            <a:endCxn id="368" idx="0"/>
          </p:cNvCxnSpPr>
          <p:nvPr/>
        </p:nvCxnSpPr>
        <p:spPr>
          <a:xfrm rot="-5400000" flipH="1">
            <a:off x="2616613" y="2851300"/>
            <a:ext cx="260100" cy="600"/>
          </a:xfrm>
          <a:prstGeom prst="bentConnector3">
            <a:avLst>
              <a:gd name="adj1" fmla="val 4998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7"/>
          <p:cNvCxnSpPr>
            <a:stCxn id="367" idx="2"/>
            <a:endCxn id="369" idx="0"/>
          </p:cNvCxnSpPr>
          <p:nvPr/>
        </p:nvCxnSpPr>
        <p:spPr>
          <a:xfrm rot="-5400000" flipH="1">
            <a:off x="6264988" y="2851300"/>
            <a:ext cx="260100" cy="600"/>
          </a:xfrm>
          <a:prstGeom prst="bentConnector3">
            <a:avLst>
              <a:gd name="adj1" fmla="val 4998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7"/>
          <p:cNvSpPr/>
          <p:nvPr/>
        </p:nvSpPr>
        <p:spPr>
          <a:xfrm flipH="1">
            <a:off x="2807363" y="4125250"/>
            <a:ext cx="1538700" cy="297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Ordinal</a:t>
            </a:r>
            <a:endParaRPr sz="1600"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76" name="Google Shape;376;p47"/>
          <p:cNvSpPr/>
          <p:nvPr/>
        </p:nvSpPr>
        <p:spPr>
          <a:xfrm flipH="1">
            <a:off x="4749688" y="4125250"/>
            <a:ext cx="1538700" cy="297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Interval</a:t>
            </a:r>
            <a:endParaRPr sz="1600"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77" name="Google Shape;377;p47"/>
          <p:cNvSpPr/>
          <p:nvPr/>
        </p:nvSpPr>
        <p:spPr>
          <a:xfrm flipH="1">
            <a:off x="6475863" y="4125250"/>
            <a:ext cx="1538700" cy="297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Ratio</a:t>
            </a:r>
            <a:endParaRPr sz="1600" b="1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8" name="Google Shape;378;p47"/>
          <p:cNvCxnSpPr>
            <a:stCxn id="368" idx="2"/>
            <a:endCxn id="370" idx="0"/>
          </p:cNvCxnSpPr>
          <p:nvPr/>
        </p:nvCxnSpPr>
        <p:spPr>
          <a:xfrm rot="5400000">
            <a:off x="1971750" y="3350563"/>
            <a:ext cx="701700" cy="8475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7"/>
          <p:cNvCxnSpPr>
            <a:stCxn id="368" idx="2"/>
            <a:endCxn id="375" idx="0"/>
          </p:cNvCxnSpPr>
          <p:nvPr/>
        </p:nvCxnSpPr>
        <p:spPr>
          <a:xfrm rot="-5400000" flipH="1">
            <a:off x="2810700" y="3359113"/>
            <a:ext cx="701700" cy="8304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7"/>
          <p:cNvCxnSpPr>
            <a:stCxn id="369" idx="2"/>
            <a:endCxn id="376" idx="0"/>
          </p:cNvCxnSpPr>
          <p:nvPr/>
        </p:nvCxnSpPr>
        <p:spPr>
          <a:xfrm rot="5400000">
            <a:off x="5606025" y="3336463"/>
            <a:ext cx="701700" cy="8757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7"/>
          <p:cNvCxnSpPr>
            <a:stCxn id="369" idx="2"/>
            <a:endCxn id="377" idx="0"/>
          </p:cNvCxnSpPr>
          <p:nvPr/>
        </p:nvCxnSpPr>
        <p:spPr>
          <a:xfrm rot="-5400000" flipH="1">
            <a:off x="6469125" y="3349063"/>
            <a:ext cx="701700" cy="8505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Book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25" y="929000"/>
            <a:ext cx="31337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4445563" y="1884200"/>
            <a:ext cx="3665400" cy="1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006600"/>
                </a:solidFill>
                <a:latin typeface="Karla"/>
                <a:ea typeface="Karla"/>
                <a:cs typeface="Karla"/>
                <a:sym typeface="Karla"/>
              </a:rPr>
              <a:t>Tamara Munzner</a:t>
            </a:r>
            <a:endParaRPr sz="1800" b="1">
              <a:solidFill>
                <a:srgbClr val="0066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6600"/>
                </a:solidFill>
                <a:latin typeface="Karla"/>
                <a:ea typeface="Karla"/>
                <a:cs typeface="Karla"/>
                <a:sym typeface="Karla"/>
              </a:rPr>
              <a:t>Department of Computer Science</a:t>
            </a:r>
            <a:endParaRPr sz="1800">
              <a:solidFill>
                <a:srgbClr val="0066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6600"/>
                </a:solidFill>
                <a:latin typeface="Karla"/>
                <a:ea typeface="Karla"/>
                <a:cs typeface="Karla"/>
                <a:sym typeface="Karla"/>
              </a:rPr>
              <a:t>University of British Columbia</a:t>
            </a:r>
            <a:endParaRPr sz="1800">
              <a:solidFill>
                <a:srgbClr val="0066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6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6600"/>
                </a:solidFill>
                <a:latin typeface="Karla"/>
                <a:ea typeface="Karla"/>
                <a:cs typeface="Karla"/>
                <a:sym typeface="Karla"/>
              </a:rPr>
              <a:t>Follow her </a:t>
            </a:r>
            <a:r>
              <a:rPr lang="en" sz="1800" b="1" u="sng">
                <a:solidFill>
                  <a:srgbClr val="006600"/>
                </a:solidFill>
                <a:latin typeface="Karla"/>
                <a:ea typeface="Karla"/>
                <a:cs typeface="Karla"/>
                <a:sym typeface="Karla"/>
              </a:rPr>
              <a:t>@tamaramunzner</a:t>
            </a:r>
            <a:endParaRPr sz="1800" b="1" u="sng">
              <a:solidFill>
                <a:srgbClr val="0066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6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600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Channels: Matching Types</a:t>
            </a:r>
            <a:endParaRPr/>
          </a:p>
        </p:txBody>
      </p:sp>
      <p:sp>
        <p:nvSpPr>
          <p:cNvPr id="387" name="Google Shape;387;p48"/>
          <p:cNvSpPr txBox="1"/>
          <p:nvPr/>
        </p:nvSpPr>
        <p:spPr>
          <a:xfrm>
            <a:off x="4466755" y="2939485"/>
            <a:ext cx="4157400" cy="18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Karla"/>
                <a:ea typeface="Karla"/>
                <a:cs typeface="Karla"/>
                <a:sym typeface="Karla"/>
              </a:rPr>
              <a:t>Expressiveness</a:t>
            </a:r>
            <a:endParaRPr sz="1600" b="1">
              <a:solidFill>
                <a:schemeClr val="accent5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●"/>
            </a:pPr>
            <a:r>
              <a:rPr lang="en" sz="1600" i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Match channel to data type</a:t>
            </a:r>
            <a:endParaRPr sz="1600" i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5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Karla"/>
                <a:ea typeface="Karla"/>
                <a:cs typeface="Karla"/>
                <a:sym typeface="Karla"/>
              </a:rPr>
              <a:t>Effectiveness</a:t>
            </a:r>
            <a:endParaRPr sz="1600" b="1">
              <a:solidFill>
                <a:schemeClr val="accent5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●"/>
            </a:pPr>
            <a:r>
              <a:rPr lang="en" sz="1600" i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Encode most important attributes with highest ranked channel</a:t>
            </a:r>
            <a:endParaRPr sz="1600" i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38" y="839089"/>
            <a:ext cx="3515726" cy="409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753" y="839076"/>
            <a:ext cx="3035657" cy="187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the marks and channels used</a:t>
            </a:r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 rotWithShape="1">
          <a:blip r:embed="rId3">
            <a:alphaModFix/>
          </a:blip>
          <a:srcRect t="20848" r="23483"/>
          <a:stretch/>
        </p:blipFill>
        <p:spPr>
          <a:xfrm>
            <a:off x="227600" y="1584448"/>
            <a:ext cx="4731076" cy="2481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292600" y="4118975"/>
            <a:ext cx="46011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Images captured from </a:t>
            </a:r>
            <a:r>
              <a:rPr lang="en" sz="1000" u="sng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Kelleher C.</a:t>
            </a:r>
            <a:endParaRPr sz="1000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574" y="1463575"/>
            <a:ext cx="351382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574" y="2409174"/>
            <a:ext cx="3079324" cy="21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9"/>
          <p:cNvSpPr txBox="1"/>
          <p:nvPr/>
        </p:nvSpPr>
        <p:spPr>
          <a:xfrm>
            <a:off x="5402574" y="1090675"/>
            <a:ext cx="17577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Karla"/>
                <a:ea typeface="Karla"/>
                <a:cs typeface="Karla"/>
                <a:sym typeface="Karla"/>
              </a:rPr>
              <a:t>Marks</a:t>
            </a:r>
            <a:endParaRPr b="1">
              <a:solidFill>
                <a:schemeClr val="accent5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00" name="Google Shape;400;p49"/>
          <p:cNvSpPr txBox="1"/>
          <p:nvPr/>
        </p:nvSpPr>
        <p:spPr>
          <a:xfrm>
            <a:off x="5402574" y="2036275"/>
            <a:ext cx="17577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Karla"/>
                <a:ea typeface="Karla"/>
                <a:cs typeface="Karla"/>
                <a:sym typeface="Karla"/>
              </a:rPr>
              <a:t>Channels</a:t>
            </a:r>
            <a:endParaRPr b="1">
              <a:solidFill>
                <a:schemeClr val="accent5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01" name="Google Shape;401;p49"/>
          <p:cNvSpPr/>
          <p:nvPr/>
        </p:nvSpPr>
        <p:spPr>
          <a:xfrm>
            <a:off x="5397625" y="1438175"/>
            <a:ext cx="1136400" cy="62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9"/>
          <p:cNvSpPr/>
          <p:nvPr/>
        </p:nvSpPr>
        <p:spPr>
          <a:xfrm>
            <a:off x="5319200" y="2409175"/>
            <a:ext cx="1995900" cy="768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the marks and channels used</a:t>
            </a:r>
            <a:endParaRPr/>
          </a:p>
        </p:txBody>
      </p:sp>
      <p:sp>
        <p:nvSpPr>
          <p:cNvPr id="408" name="Google Shape;408;p50"/>
          <p:cNvSpPr txBox="1"/>
          <p:nvPr/>
        </p:nvSpPr>
        <p:spPr>
          <a:xfrm>
            <a:off x="292600" y="4118975"/>
            <a:ext cx="46011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Images captured from </a:t>
            </a:r>
            <a:r>
              <a:rPr lang="en" sz="1000" u="sng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Kelleher C.</a:t>
            </a:r>
            <a:endParaRPr sz="1000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574" y="1463575"/>
            <a:ext cx="351382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574" y="2409174"/>
            <a:ext cx="3079324" cy="21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0"/>
          <p:cNvSpPr txBox="1"/>
          <p:nvPr/>
        </p:nvSpPr>
        <p:spPr>
          <a:xfrm>
            <a:off x="5402574" y="1090675"/>
            <a:ext cx="17577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Karla"/>
                <a:ea typeface="Karla"/>
                <a:cs typeface="Karla"/>
                <a:sym typeface="Karla"/>
              </a:rPr>
              <a:t>Marks</a:t>
            </a:r>
            <a:endParaRPr b="1">
              <a:solidFill>
                <a:schemeClr val="accent5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5402574" y="2036275"/>
            <a:ext cx="17577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Karla"/>
                <a:ea typeface="Karla"/>
                <a:cs typeface="Karla"/>
                <a:sym typeface="Karla"/>
              </a:rPr>
              <a:t>Channels</a:t>
            </a:r>
            <a:endParaRPr b="1">
              <a:solidFill>
                <a:schemeClr val="accent5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13" name="Google Shape;413;p50"/>
          <p:cNvPicPr preferRelativeResize="0"/>
          <p:nvPr/>
        </p:nvPicPr>
        <p:blipFill rotWithShape="1">
          <a:blip r:embed="rId6">
            <a:alphaModFix/>
          </a:blip>
          <a:srcRect t="23716" r="24041"/>
          <a:stretch/>
        </p:blipFill>
        <p:spPr>
          <a:xfrm>
            <a:off x="227613" y="1680875"/>
            <a:ext cx="4731076" cy="22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/>
          <p:nvPr/>
        </p:nvSpPr>
        <p:spPr>
          <a:xfrm>
            <a:off x="5397625" y="1438175"/>
            <a:ext cx="1136400" cy="62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0"/>
          <p:cNvSpPr/>
          <p:nvPr/>
        </p:nvSpPr>
        <p:spPr>
          <a:xfrm>
            <a:off x="5319200" y="2409175"/>
            <a:ext cx="1995900" cy="768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0"/>
          <p:cNvSpPr/>
          <p:nvPr/>
        </p:nvSpPr>
        <p:spPr>
          <a:xfrm>
            <a:off x="7386225" y="2409175"/>
            <a:ext cx="1296000" cy="768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1"/>
          <p:cNvPicPr preferRelativeResize="0"/>
          <p:nvPr/>
        </p:nvPicPr>
        <p:blipFill rotWithShape="1">
          <a:blip r:embed="rId3">
            <a:alphaModFix/>
          </a:blip>
          <a:srcRect t="20723" r="24110"/>
          <a:stretch/>
        </p:blipFill>
        <p:spPr>
          <a:xfrm>
            <a:off x="227625" y="1577175"/>
            <a:ext cx="4731076" cy="249606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1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the marks and channels used</a:t>
            </a:r>
            <a:endParaRPr/>
          </a:p>
        </p:txBody>
      </p:sp>
      <p:sp>
        <p:nvSpPr>
          <p:cNvPr id="423" name="Google Shape;423;p51"/>
          <p:cNvSpPr txBox="1"/>
          <p:nvPr/>
        </p:nvSpPr>
        <p:spPr>
          <a:xfrm>
            <a:off x="292600" y="4118975"/>
            <a:ext cx="46011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Images captured from </a:t>
            </a:r>
            <a:r>
              <a:rPr lang="en" sz="1000" u="sng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Kelleher C.</a:t>
            </a:r>
            <a:endParaRPr sz="1000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24" name="Google Shape;42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574" y="1463575"/>
            <a:ext cx="351382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574" y="2409174"/>
            <a:ext cx="3079324" cy="21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 txBox="1"/>
          <p:nvPr/>
        </p:nvSpPr>
        <p:spPr>
          <a:xfrm>
            <a:off x="5402574" y="1090675"/>
            <a:ext cx="17577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Karla"/>
                <a:ea typeface="Karla"/>
                <a:cs typeface="Karla"/>
                <a:sym typeface="Karla"/>
              </a:rPr>
              <a:t>Marks</a:t>
            </a:r>
            <a:endParaRPr b="1">
              <a:solidFill>
                <a:schemeClr val="accent5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5402574" y="2036275"/>
            <a:ext cx="17577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Karla"/>
                <a:ea typeface="Karla"/>
                <a:cs typeface="Karla"/>
                <a:sym typeface="Karla"/>
              </a:rPr>
              <a:t>Channels</a:t>
            </a:r>
            <a:endParaRPr b="1">
              <a:solidFill>
                <a:schemeClr val="accent5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28" name="Google Shape;428;p51"/>
          <p:cNvSpPr/>
          <p:nvPr/>
        </p:nvSpPr>
        <p:spPr>
          <a:xfrm>
            <a:off x="6473450" y="1439125"/>
            <a:ext cx="1388700" cy="62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1"/>
          <p:cNvSpPr/>
          <p:nvPr/>
        </p:nvSpPr>
        <p:spPr>
          <a:xfrm>
            <a:off x="5319200" y="2409175"/>
            <a:ext cx="1995900" cy="768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the data is still understandable!</a:t>
            </a:r>
            <a:endParaRPr/>
          </a:p>
        </p:txBody>
      </p:sp>
      <p:pic>
        <p:nvPicPr>
          <p:cNvPr id="435" name="Google Shape;435;p52"/>
          <p:cNvPicPr preferRelativeResize="0"/>
          <p:nvPr/>
        </p:nvPicPr>
        <p:blipFill rotWithShape="1">
          <a:blip r:embed="rId3">
            <a:alphaModFix/>
          </a:blip>
          <a:srcRect r="50384"/>
          <a:stretch/>
        </p:blipFill>
        <p:spPr>
          <a:xfrm>
            <a:off x="2542562" y="1382275"/>
            <a:ext cx="4058876" cy="35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3"/>
          <p:cNvPicPr preferRelativeResize="0"/>
          <p:nvPr/>
        </p:nvPicPr>
        <p:blipFill rotWithShape="1">
          <a:blip r:embed="rId3">
            <a:alphaModFix/>
          </a:blip>
          <a:srcRect l="49614"/>
          <a:stretch/>
        </p:blipFill>
        <p:spPr>
          <a:xfrm>
            <a:off x="2542552" y="1318173"/>
            <a:ext cx="4058901" cy="354073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the data is still understandable!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bigger?</a:t>
            </a:r>
            <a:endParaRPr/>
          </a:p>
        </p:txBody>
      </p:sp>
      <p:pic>
        <p:nvPicPr>
          <p:cNvPr id="447" name="Google Shape;447;p54"/>
          <p:cNvPicPr preferRelativeResize="0"/>
          <p:nvPr/>
        </p:nvPicPr>
        <p:blipFill rotWithShape="1">
          <a:blip r:embed="rId3">
            <a:alphaModFix/>
          </a:blip>
          <a:srcRect r="78146"/>
          <a:stretch/>
        </p:blipFill>
        <p:spPr>
          <a:xfrm>
            <a:off x="3626413" y="1370925"/>
            <a:ext cx="1891175" cy="33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bigger?</a:t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 rotWithShape="1">
          <a:blip r:embed="rId3">
            <a:alphaModFix/>
          </a:blip>
          <a:srcRect l="33368" r="35201"/>
          <a:stretch/>
        </p:blipFill>
        <p:spPr>
          <a:xfrm>
            <a:off x="3088325" y="1370925"/>
            <a:ext cx="2719875" cy="33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bigger?</a:t>
            </a:r>
            <a:endParaRPr/>
          </a:p>
        </p:txBody>
      </p:sp>
      <p:pic>
        <p:nvPicPr>
          <p:cNvPr id="459" name="Google Shape;459;p56"/>
          <p:cNvPicPr preferRelativeResize="0"/>
          <p:nvPr/>
        </p:nvPicPr>
        <p:blipFill rotWithShape="1">
          <a:blip r:embed="rId3">
            <a:alphaModFix/>
          </a:blip>
          <a:srcRect l="65447" r="-3669"/>
          <a:stretch/>
        </p:blipFill>
        <p:spPr>
          <a:xfrm>
            <a:off x="2811349" y="1273350"/>
            <a:ext cx="3307649" cy="33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one was the easiest to differentiate?</a:t>
            </a:r>
            <a:endParaRPr/>
          </a:p>
        </p:txBody>
      </p:sp>
      <p:pic>
        <p:nvPicPr>
          <p:cNvPr id="465" name="Google Shape;4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563" y="1576325"/>
            <a:ext cx="6674874" cy="25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7"/>
          <p:cNvSpPr/>
          <p:nvPr/>
        </p:nvSpPr>
        <p:spPr>
          <a:xfrm>
            <a:off x="6571075" y="4132231"/>
            <a:ext cx="572700" cy="5727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endParaRPr sz="2000"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67" name="Google Shape;467;p57"/>
          <p:cNvSpPr/>
          <p:nvPr/>
        </p:nvSpPr>
        <p:spPr>
          <a:xfrm>
            <a:off x="4285650" y="4132231"/>
            <a:ext cx="572700" cy="5727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2</a:t>
            </a:r>
            <a:endParaRPr sz="2000"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68" name="Google Shape;468;p57"/>
          <p:cNvSpPr/>
          <p:nvPr/>
        </p:nvSpPr>
        <p:spPr>
          <a:xfrm>
            <a:off x="1678600" y="4132231"/>
            <a:ext cx="572700" cy="5727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1</a:t>
            </a:r>
            <a:endParaRPr sz="2000" b="1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Project Cycle</a:t>
            </a:r>
            <a:endParaRPr/>
          </a:p>
        </p:txBody>
      </p:sp>
      <p:grpSp>
        <p:nvGrpSpPr>
          <p:cNvPr id="131" name="Google Shape;131;p22"/>
          <p:cNvGrpSpPr/>
          <p:nvPr/>
        </p:nvGrpSpPr>
        <p:grpSpPr>
          <a:xfrm>
            <a:off x="788300" y="1320812"/>
            <a:ext cx="7567404" cy="590848"/>
            <a:chOff x="444182" y="438789"/>
            <a:chExt cx="7567404" cy="731700"/>
          </a:xfrm>
        </p:grpSpPr>
        <p:sp>
          <p:nvSpPr>
            <p:cNvPr id="132" name="Google Shape;132;p22"/>
            <p:cNvSpPr txBox="1"/>
            <p:nvPr/>
          </p:nvSpPr>
          <p:spPr>
            <a:xfrm>
              <a:off x="444182" y="488975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85631"/>
                  </a:solidFill>
                  <a:latin typeface="Karla"/>
                  <a:ea typeface="Karla"/>
                  <a:cs typeface="Karla"/>
                  <a:sym typeface="Karla"/>
                </a:rPr>
                <a:t>Problem</a:t>
              </a:r>
              <a:endParaRPr sz="3600">
                <a:solidFill>
                  <a:srgbClr val="08563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2789785" y="438789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4" name="Google Shape;134;p22"/>
            <p:cNvSpPr txBox="1"/>
            <p:nvPr/>
          </p:nvSpPr>
          <p:spPr>
            <a:xfrm>
              <a:off x="2914389" y="523065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Karla"/>
                  <a:ea typeface="Karla"/>
                  <a:cs typeface="Karla"/>
                  <a:sym typeface="Karla"/>
                </a:rPr>
                <a:t>Start with a question that you want to answer or a problem you want to solve</a:t>
              </a:r>
              <a:endParaRPr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35" name="Google Shape;135;p22"/>
          <p:cNvGrpSpPr/>
          <p:nvPr/>
        </p:nvGrpSpPr>
        <p:grpSpPr>
          <a:xfrm>
            <a:off x="788300" y="2034925"/>
            <a:ext cx="7567499" cy="590848"/>
            <a:chOff x="444181" y="1323140"/>
            <a:chExt cx="7567499" cy="731700"/>
          </a:xfrm>
        </p:grpSpPr>
        <p:sp>
          <p:nvSpPr>
            <p:cNvPr id="136" name="Google Shape;136;p22"/>
            <p:cNvSpPr txBox="1"/>
            <p:nvPr/>
          </p:nvSpPr>
          <p:spPr>
            <a:xfrm>
              <a:off x="444181" y="1373357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B7140"/>
                  </a:solidFill>
                  <a:latin typeface="Karla"/>
                  <a:ea typeface="Karla"/>
                  <a:cs typeface="Karla"/>
                  <a:sym typeface="Karla"/>
                </a:rPr>
                <a:t>Data</a:t>
              </a:r>
              <a:endParaRPr sz="3600">
                <a:solidFill>
                  <a:srgbClr val="0B714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2789781" y="1323140"/>
              <a:ext cx="52218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8" name="Google Shape;138;p22"/>
            <p:cNvSpPr txBox="1"/>
            <p:nvPr/>
          </p:nvSpPr>
          <p:spPr>
            <a:xfrm>
              <a:off x="2914380" y="1529734"/>
              <a:ext cx="50973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Karla"/>
                  <a:ea typeface="Karla"/>
                  <a:cs typeface="Karla"/>
                  <a:sym typeface="Karla"/>
                </a:rPr>
                <a:t>Maximize the potential of available data from various sources or collect your own</a:t>
              </a:r>
              <a:endParaRPr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39" name="Google Shape;139;p22"/>
          <p:cNvGrpSpPr/>
          <p:nvPr/>
        </p:nvGrpSpPr>
        <p:grpSpPr>
          <a:xfrm>
            <a:off x="788300" y="2746425"/>
            <a:ext cx="7567498" cy="590848"/>
            <a:chOff x="444181" y="2204255"/>
            <a:chExt cx="7567498" cy="731700"/>
          </a:xfrm>
        </p:grpSpPr>
        <p:sp>
          <p:nvSpPr>
            <p:cNvPr id="140" name="Google Shape;140;p22"/>
            <p:cNvSpPr txBox="1"/>
            <p:nvPr/>
          </p:nvSpPr>
          <p:spPr>
            <a:xfrm>
              <a:off x="444181" y="2254440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B7743"/>
                  </a:solidFill>
                  <a:latin typeface="Karla"/>
                  <a:ea typeface="Karla"/>
                  <a:cs typeface="Karla"/>
                  <a:sym typeface="Karla"/>
                </a:rPr>
                <a:t>Explore</a:t>
              </a:r>
              <a:endParaRPr sz="3600">
                <a:solidFill>
                  <a:srgbClr val="0B7743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2789780" y="2204255"/>
              <a:ext cx="52218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2" name="Google Shape;142;p22"/>
            <p:cNvSpPr txBox="1"/>
            <p:nvPr/>
          </p:nvSpPr>
          <p:spPr>
            <a:xfrm>
              <a:off x="2914379" y="2410818"/>
              <a:ext cx="50973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Karla"/>
                  <a:ea typeface="Karla"/>
                  <a:cs typeface="Karla"/>
                  <a:sym typeface="Karla"/>
                </a:rPr>
                <a:t>Understand the information embedded within the data</a:t>
              </a:r>
              <a:endParaRPr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43" name="Google Shape;143;p22"/>
          <p:cNvGrpSpPr/>
          <p:nvPr/>
        </p:nvGrpSpPr>
        <p:grpSpPr>
          <a:xfrm>
            <a:off x="788300" y="3460550"/>
            <a:ext cx="7567498" cy="590848"/>
            <a:chOff x="444181" y="3088620"/>
            <a:chExt cx="7567498" cy="731700"/>
          </a:xfrm>
        </p:grpSpPr>
        <p:sp>
          <p:nvSpPr>
            <p:cNvPr id="144" name="Google Shape;144;p22"/>
            <p:cNvSpPr txBox="1"/>
            <p:nvPr/>
          </p:nvSpPr>
          <p:spPr>
            <a:xfrm>
              <a:off x="444181" y="3138806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C8148"/>
                  </a:solidFill>
                  <a:latin typeface="Karla"/>
                  <a:ea typeface="Karla"/>
                  <a:cs typeface="Karla"/>
                  <a:sym typeface="Karla"/>
                </a:rPr>
                <a:t>Learn</a:t>
              </a:r>
              <a:endParaRPr sz="3600">
                <a:solidFill>
                  <a:srgbClr val="0C8148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2789780" y="3088620"/>
              <a:ext cx="5221800" cy="7317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6" name="Google Shape;146;p22"/>
            <p:cNvSpPr txBox="1"/>
            <p:nvPr/>
          </p:nvSpPr>
          <p:spPr>
            <a:xfrm>
              <a:off x="2914379" y="3295183"/>
              <a:ext cx="50973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Karla"/>
                  <a:ea typeface="Karla"/>
                  <a:cs typeface="Karla"/>
                  <a:sym typeface="Karla"/>
                </a:rPr>
                <a:t>Use statistical models, machine learning and other data mining techniques to find patterns faster</a:t>
              </a:r>
              <a:endParaRPr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147" name="Google Shape;147;p22"/>
          <p:cNvGrpSpPr/>
          <p:nvPr/>
        </p:nvGrpSpPr>
        <p:grpSpPr>
          <a:xfrm>
            <a:off x="788298" y="4174675"/>
            <a:ext cx="7567499" cy="590848"/>
            <a:chOff x="444179" y="3972985"/>
            <a:chExt cx="7567499" cy="731700"/>
          </a:xfrm>
        </p:grpSpPr>
        <p:sp>
          <p:nvSpPr>
            <p:cNvPr id="148" name="Google Shape;148;p22"/>
            <p:cNvSpPr txBox="1"/>
            <p:nvPr/>
          </p:nvSpPr>
          <p:spPr>
            <a:xfrm>
              <a:off x="444179" y="4023202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E9453"/>
                  </a:solidFill>
                  <a:latin typeface="Karla"/>
                  <a:ea typeface="Karla"/>
                  <a:cs typeface="Karla"/>
                  <a:sym typeface="Karla"/>
                </a:rPr>
                <a:t>Present</a:t>
              </a:r>
              <a:endParaRPr sz="3600">
                <a:solidFill>
                  <a:srgbClr val="0E9453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2789779" y="3972985"/>
              <a:ext cx="5221800" cy="7317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50" name="Google Shape;150;p22"/>
            <p:cNvSpPr txBox="1"/>
            <p:nvPr/>
          </p:nvSpPr>
          <p:spPr>
            <a:xfrm>
              <a:off x="2902978" y="4179549"/>
              <a:ext cx="51087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Karla"/>
                  <a:ea typeface="Karla"/>
                  <a:cs typeface="Karla"/>
                  <a:sym typeface="Karla"/>
                </a:rPr>
                <a:t>Effectively visualize and communicate the insights and knowledge derived from the data</a:t>
              </a:r>
              <a:endParaRPr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51" name="Google Shape;151;p22"/>
          <p:cNvSpPr/>
          <p:nvPr/>
        </p:nvSpPr>
        <p:spPr>
          <a:xfrm rot="2044330">
            <a:off x="6518098" y="117274"/>
            <a:ext cx="4079883" cy="56281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Recall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788300" y="2701163"/>
            <a:ext cx="7688100" cy="68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788300" y="4126763"/>
            <a:ext cx="7688100" cy="68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vs. Absolute Judgements</a:t>
            </a:r>
            <a:endParaRPr/>
          </a:p>
        </p:txBody>
      </p:sp>
      <p:sp>
        <p:nvSpPr>
          <p:cNvPr id="474" name="Google Shape;47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Perceptual system mostly operate with relative judgements, not absolute</a:t>
            </a:r>
            <a:endParaRPr sz="1900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Accuracy increases with common frame/scale &amp; alignment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Weber’s Law</a:t>
            </a:r>
            <a:r>
              <a:rPr lang="en" sz="1900"/>
              <a:t>: ratio of increment to background is constant</a:t>
            </a:r>
            <a:endParaRPr sz="19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Filled rectangles differ in length by 1:9, difficult judgement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White rectangles differ in length by 1:2, easy judgement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900"/>
          </a:p>
        </p:txBody>
      </p:sp>
      <p:pic>
        <p:nvPicPr>
          <p:cNvPr id="475" name="Google Shape;4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175" y="3180625"/>
            <a:ext cx="4145650" cy="15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Thumb (in designing)</a:t>
            </a:r>
            <a:endParaRPr/>
          </a:p>
        </p:txBody>
      </p:sp>
      <p:sp>
        <p:nvSpPr>
          <p:cNvPr id="481" name="Google Shape;481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unjustified 3D</a:t>
            </a:r>
            <a:endParaRPr sz="1800"/>
          </a:p>
          <a:p>
            <a:pPr marL="85725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Power of the plane</a:t>
            </a:r>
            <a:endParaRPr sz="1600"/>
          </a:p>
          <a:p>
            <a:pPr marL="85725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Disparity of depth</a:t>
            </a:r>
            <a:endParaRPr sz="1600"/>
          </a:p>
          <a:p>
            <a:pPr marL="85725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Occlusion hides information</a:t>
            </a:r>
            <a:endParaRPr sz="1600"/>
          </a:p>
          <a:p>
            <a:pPr marL="85725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Perspective distortion dangers</a:t>
            </a:r>
            <a:endParaRPr sz="1600"/>
          </a:p>
          <a:p>
            <a:pPr marL="85725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Tilted text isn’t legible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unjustified 2D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Eyes beat memory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82" name="Google Shape;482;p5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accent5"/>
                </a:solidFill>
              </a:rPr>
              <a:t>Interactivity rules</a:t>
            </a:r>
            <a:endParaRPr sz="1800" b="1" i="1"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Resolution over immersion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Overview first, zoom and filter, details on demand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Responsiveness is required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Function first, form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your charts!</a:t>
            </a:r>
            <a:endParaRPr/>
          </a:p>
        </p:txBody>
      </p:sp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00" y="1700775"/>
            <a:ext cx="6981025" cy="2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0"/>
          <p:cNvSpPr txBox="1"/>
          <p:nvPr/>
        </p:nvSpPr>
        <p:spPr>
          <a:xfrm>
            <a:off x="5807113" y="3955475"/>
            <a:ext cx="2255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Source: </a:t>
            </a:r>
            <a:r>
              <a:rPr lang="en" sz="1200" i="1" u="sng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https://xkcd.com/833/</a:t>
            </a:r>
            <a:endParaRPr sz="1200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your charts!</a:t>
            </a:r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Make visualizations self-documenting as possible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Meaningful &amp; useful title, labels, legends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Axes should have </a:t>
            </a:r>
            <a:r>
              <a:rPr lang="en" sz="1700" b="1"/>
              <a:t>labels</a:t>
            </a:r>
            <a:r>
              <a:rPr lang="en" sz="1700"/>
              <a:t> and good </a:t>
            </a:r>
            <a:r>
              <a:rPr lang="en" sz="1700" b="1"/>
              <a:t>min/max boundary tick marks</a:t>
            </a:r>
            <a:endParaRPr sz="1700" b="1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Everything plotted should have a legend</a:t>
            </a:r>
            <a:endParaRPr sz="170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Own header/labels if not redundant with title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Use reasonable numerical format</a:t>
            </a:r>
            <a:endParaRPr sz="170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Avoid scientific notations</a:t>
            </a:r>
            <a:endParaRPr sz="1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/>
          <p:cNvSpPr txBox="1">
            <a:spLocks noGrp="1"/>
          </p:cNvSpPr>
          <p:nvPr>
            <p:ph type="title"/>
          </p:nvPr>
        </p:nvSpPr>
        <p:spPr>
          <a:xfrm>
            <a:off x="311700" y="321000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Colors</a:t>
            </a:r>
            <a:endParaRPr/>
          </a:p>
        </p:txBody>
      </p:sp>
      <p:sp>
        <p:nvSpPr>
          <p:cNvPr id="501" name="Google Shape;501;p62"/>
          <p:cNvSpPr txBox="1">
            <a:spLocks noGrp="1"/>
          </p:cNvSpPr>
          <p:nvPr>
            <p:ph type="subTitle" idx="1"/>
          </p:nvPr>
        </p:nvSpPr>
        <p:spPr>
          <a:xfrm>
            <a:off x="311700" y="38932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matter!</a:t>
            </a:r>
            <a:endParaRPr/>
          </a:p>
        </p:txBody>
      </p:sp>
      <p:pic>
        <p:nvPicPr>
          <p:cNvPr id="502" name="Google Shape;5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877" y="457625"/>
            <a:ext cx="3832248" cy="287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3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vs. ordered color</a:t>
            </a:r>
            <a:endParaRPr/>
          </a:p>
        </p:txBody>
      </p:sp>
      <p:pic>
        <p:nvPicPr>
          <p:cNvPr id="508" name="Google Shape;5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42575"/>
            <a:ext cx="3623575" cy="356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773" y="942575"/>
            <a:ext cx="4758426" cy="327945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3"/>
          <p:cNvSpPr txBox="1"/>
          <p:nvPr/>
        </p:nvSpPr>
        <p:spPr>
          <a:xfrm>
            <a:off x="4178175" y="4374500"/>
            <a:ext cx="3726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[Seriously Colorful:  Advanced Color Principles &amp; Practices. Stone.Tableau Customer Conference 2014.] </a:t>
            </a:r>
            <a:endParaRPr sz="800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4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 sensitivity</a:t>
            </a:r>
            <a:endParaRPr/>
          </a:p>
        </p:txBody>
      </p:sp>
      <p:pic>
        <p:nvPicPr>
          <p:cNvPr id="516" name="Google Shape;5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487" y="1013725"/>
            <a:ext cx="5009025" cy="37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 txBox="1">
            <a:spLocks noGrp="1"/>
          </p:cNvSpPr>
          <p:nvPr>
            <p:ph type="title"/>
          </p:nvPr>
        </p:nvSpPr>
        <p:spPr>
          <a:xfrm>
            <a:off x="311700" y="320475"/>
            <a:ext cx="8520600" cy="10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for color deficiency: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with simulator</a:t>
            </a:r>
            <a:endParaRPr/>
          </a:p>
        </p:txBody>
      </p:sp>
      <p:pic>
        <p:nvPicPr>
          <p:cNvPr id="522" name="Google Shape;5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775" y="1564587"/>
            <a:ext cx="4922525" cy="33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5"/>
          <p:cNvSpPr txBox="1"/>
          <p:nvPr/>
        </p:nvSpPr>
        <p:spPr>
          <a:xfrm>
            <a:off x="311700" y="1968150"/>
            <a:ext cx="35295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[Seriously Colorful: Color Principles &amp; Practices. Stone.Tableau Customer Conference 2014.] </a:t>
            </a:r>
            <a:endParaRPr sz="9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24" name="Google Shape;524;p65"/>
          <p:cNvSpPr txBox="1"/>
          <p:nvPr/>
        </p:nvSpPr>
        <p:spPr>
          <a:xfrm>
            <a:off x="311700" y="1712125"/>
            <a:ext cx="2816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http://rehue.net</a:t>
            </a:r>
            <a:r>
              <a:rPr lang="en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deficiency: Reduces color to 2 dimensions</a:t>
            </a:r>
            <a:endParaRPr/>
          </a:p>
        </p:txBody>
      </p:sp>
      <p:pic>
        <p:nvPicPr>
          <p:cNvPr id="530" name="Google Shape;5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538" y="818388"/>
            <a:ext cx="4486925" cy="36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6"/>
          <p:cNvSpPr txBox="1"/>
          <p:nvPr/>
        </p:nvSpPr>
        <p:spPr>
          <a:xfrm>
            <a:off x="1618500" y="4428738"/>
            <a:ext cx="59070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[Seriously Colorful:  Advanced Color Principles &amp; Practices. Stone.Tableau Customer Conference 2014.] </a:t>
            </a:r>
            <a:endParaRPr sz="900" i="1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Ordered color: Rainbow is a poor default</a:t>
            </a:r>
            <a:endParaRPr/>
          </a:p>
        </p:txBody>
      </p:sp>
      <p:sp>
        <p:nvSpPr>
          <p:cNvPr id="537" name="Google Shape;537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6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</a:rPr>
              <a:t>Problems</a:t>
            </a:r>
            <a:endParaRPr sz="1600" b="1">
              <a:solidFill>
                <a:schemeClr val="accent5"/>
              </a:solid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Perceptually unordered</a:t>
            </a:r>
            <a:endParaRPr sz="140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Perceptually nonlinear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</a:rPr>
              <a:t>Benefits</a:t>
            </a:r>
            <a:endParaRPr sz="1600" b="1">
              <a:solidFill>
                <a:schemeClr val="accent5"/>
              </a:solid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Fine-grained structure visible and nameable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</a:rPr>
              <a:t>Alternatives</a:t>
            </a:r>
            <a:endParaRPr sz="1600" b="1">
              <a:solidFill>
                <a:schemeClr val="accent5"/>
              </a:solid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Large-scale structure: fewer hues</a:t>
            </a:r>
            <a:endParaRPr sz="140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Fine-structure: multiple hues with monotonically increasing luminance [e.g. viridis R/python]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" name="Google Shape;5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675" y="1421473"/>
            <a:ext cx="4620775" cy="12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675" y="3116147"/>
            <a:ext cx="4169676" cy="156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800" y="1152475"/>
            <a:ext cx="2139650" cy="2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7"/>
          <p:cNvSpPr txBox="1"/>
          <p:nvPr/>
        </p:nvSpPr>
        <p:spPr>
          <a:xfrm>
            <a:off x="3730800" y="2647900"/>
            <a:ext cx="5413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 Rule-based Tool for Assisting Colormap Selection. Bergman,. Rogowitz, and. Treinish. Proc. IEEE Visualization (Vis), pp. 118–125, 1995.]</a:t>
            </a:r>
            <a:endParaRPr sz="900" i="1" u="sng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67"/>
          <p:cNvSpPr txBox="1"/>
          <p:nvPr/>
        </p:nvSpPr>
        <p:spPr>
          <a:xfrm>
            <a:off x="1572775" y="4624575"/>
            <a:ext cx="67791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[Why Should Engineers Be Worried About Color? Treinish and Rogowitz 1998. </a:t>
            </a:r>
            <a:r>
              <a:rPr lang="en" sz="800" i="1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http://www.research.ibm.com/people/l/lloydt/color/color.HTM</a:t>
            </a:r>
            <a:r>
              <a:rPr lang="en" sz="800" i="1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endParaRPr sz="800" i="1" u="sng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i="1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[Transfer Functions in Direct Volume Rendering: Design, Interface, Interaction. Kindlmann. SIGGRAPH 2002 Course Notes]</a:t>
            </a:r>
            <a:endParaRPr sz="800" i="1" u="sng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311700" y="2821350"/>
            <a:ext cx="8520600" cy="9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visualize?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288" y="373788"/>
            <a:ext cx="3263432" cy="244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311688" y="37921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hard has it been for you to make sense of your data without the use of graphs and charts?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8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Viridis</a:t>
            </a:r>
            <a:endParaRPr/>
          </a:p>
        </p:txBody>
      </p:sp>
      <p:sp>
        <p:nvSpPr>
          <p:cNvPr id="548" name="Google Shape;548;p68"/>
          <p:cNvSpPr txBox="1">
            <a:spLocks noGrp="1"/>
          </p:cNvSpPr>
          <p:nvPr>
            <p:ph type="body" idx="4294967295"/>
          </p:nvPr>
        </p:nvSpPr>
        <p:spPr>
          <a:xfrm>
            <a:off x="874000" y="884900"/>
            <a:ext cx="4132200" cy="10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Colorful, perceptually uniform, colorblind-safe, monotonically increasing luminance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49" name="Google Shape;5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399" y="754123"/>
            <a:ext cx="2977601" cy="43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450" y="1949000"/>
            <a:ext cx="3864125" cy="27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8"/>
          <p:cNvSpPr/>
          <p:nvPr/>
        </p:nvSpPr>
        <p:spPr>
          <a:xfrm>
            <a:off x="901000" y="3910300"/>
            <a:ext cx="4078200" cy="804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rather see this?</a:t>
            </a:r>
            <a:endParaRPr/>
          </a:p>
        </p:txBody>
      </p:sp>
      <p:graphicFrame>
        <p:nvGraphicFramePr>
          <p:cNvPr id="166" name="Google Shape;166;p24"/>
          <p:cNvGraphicFramePr/>
          <p:nvPr/>
        </p:nvGraphicFramePr>
        <p:xfrm>
          <a:off x="2222225" y="911075"/>
          <a:ext cx="2306950" cy="4023030"/>
        </p:xfrm>
        <a:graphic>
          <a:graphicData uri="http://schemas.openxmlformats.org/drawingml/2006/table">
            <a:tbl>
              <a:tblPr>
                <a:noFill/>
                <a:tableStyleId>{86EA32D7-C554-4507-9CE3-0DA25AF64921}</a:tableStyleId>
              </a:tblPr>
              <a:tblGrid>
                <a:gridCol w="114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y</a:t>
                      </a:r>
                      <a:endParaRPr sz="1200">
                        <a:solidFill>
                          <a:srgbClr val="FFFFFF"/>
                        </a:solidFill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55.99303015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79.2772637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50.03225379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79.0130712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51.28845866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82.43593984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51.17053689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79.16529411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44.37791453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78.164628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45.01027007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77.88086312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48.55981672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78.7883706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42.14226829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76.88063455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41.02697157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76.40958846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34.57530901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72.72484118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67" name="Google Shape;167;p24"/>
          <p:cNvGraphicFramePr/>
          <p:nvPr/>
        </p:nvGraphicFramePr>
        <p:xfrm>
          <a:off x="4699100" y="911075"/>
          <a:ext cx="2222650" cy="4023030"/>
        </p:xfrm>
        <a:graphic>
          <a:graphicData uri="http://schemas.openxmlformats.org/drawingml/2006/table">
            <a:tbl>
              <a:tblPr>
                <a:noFill/>
                <a:tableStyleId>{86EA32D7-C554-4507-9CE3-0DA25AF64921}</a:tableStyleId>
              </a:tblPr>
              <a:tblGrid>
                <a:gridCol w="110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y</a:t>
                      </a:r>
                      <a:endParaRPr sz="1200">
                        <a:solidFill>
                          <a:srgbClr val="FFFFFF"/>
                        </a:solidFill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31.16860072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69.24542132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32.64425407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70.73255503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26.66664565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62.98097121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26.45926233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62.63467337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25.53800765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60.63023611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26.32071119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62.39628112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26.16338746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62.0268149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25.21379046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60.2733986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26.85952956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63.14183467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1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31.76066917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Karla Light"/>
                          <a:ea typeface="Karla Light"/>
                          <a:cs typeface="Karla Light"/>
                          <a:sym typeface="Karla Light"/>
                        </a:rPr>
                        <a:t>69.79765539</a:t>
                      </a:r>
                      <a:endParaRPr sz="1200">
                        <a:latin typeface="Karla Light"/>
                        <a:ea typeface="Karla Light"/>
                        <a:cs typeface="Karla Light"/>
                        <a:sym typeface="Karla Light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5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this?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388" y="860475"/>
            <a:ext cx="5635226" cy="41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311700" y="3079663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data is not new!</a:t>
            </a: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311700" y="376293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been present for a really long time already!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714" y="587963"/>
            <a:ext cx="3656576" cy="27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311700" y="38293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Figurative Map of the Successive Losses of Men of the French Army in the Russian Campaign (1812-1813)</a:t>
            </a:r>
            <a:endParaRPr sz="2400"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1"/>
          </p:nvPr>
        </p:nvSpPr>
        <p:spPr>
          <a:xfrm>
            <a:off x="311700" y="4573325"/>
            <a:ext cx="8520600" cy="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Source: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Reddit</a:t>
            </a:r>
            <a:r>
              <a:rPr lang="en" sz="1400"/>
              <a:t> </a:t>
            </a:r>
            <a:endParaRPr sz="140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88" y="195625"/>
            <a:ext cx="7624824" cy="3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17A65"/>
      </a:dk1>
      <a:lt1>
        <a:srgbClr val="FFFFFF"/>
      </a:lt1>
      <a:dk2>
        <a:srgbClr val="717D7E"/>
      </a:dk2>
      <a:lt2>
        <a:srgbClr val="0E6251"/>
      </a:lt2>
      <a:accent1>
        <a:srgbClr val="FFAB40"/>
      </a:accent1>
      <a:accent2>
        <a:srgbClr val="212121"/>
      </a:accent2>
      <a:accent3>
        <a:srgbClr val="78909C"/>
      </a:accent3>
      <a:accent4>
        <a:srgbClr val="D198B7"/>
      </a:accent4>
      <a:accent5>
        <a:srgbClr val="BD528D"/>
      </a:accent5>
      <a:accent6>
        <a:srgbClr val="EEFF41"/>
      </a:accent6>
      <a:hlink>
        <a:srgbClr val="53A89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</Words>
  <Application>Microsoft Macintosh PowerPoint</Application>
  <PresentationFormat>On-screen Show (16:9)</PresentationFormat>
  <Paragraphs>260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Karla Light</vt:lpstr>
      <vt:lpstr>Encode Sans Semi Condensed Light</vt:lpstr>
      <vt:lpstr>Cairo</vt:lpstr>
      <vt:lpstr>Arial</vt:lpstr>
      <vt:lpstr>Roboto</vt:lpstr>
      <vt:lpstr>Karla</vt:lpstr>
      <vt:lpstr>DM Sans</vt:lpstr>
      <vt:lpstr>Simple Light</vt:lpstr>
      <vt:lpstr>DATA100 Principles of Data Science</vt:lpstr>
      <vt:lpstr>Join at  slido.com</vt:lpstr>
      <vt:lpstr>Reference Book</vt:lpstr>
      <vt:lpstr>Data Science Project Cycle</vt:lpstr>
      <vt:lpstr>Why do we visualize?</vt:lpstr>
      <vt:lpstr>Would you rather see this?</vt:lpstr>
      <vt:lpstr>Or this?</vt:lpstr>
      <vt:lpstr>Visualizing data is not new!</vt:lpstr>
      <vt:lpstr>Figurative Map of the Successive Losses of Men of the French Army in the Russian Campaign (1812-1813)</vt:lpstr>
      <vt:lpstr>London Cholera Cases Map by John Snow (1854)</vt:lpstr>
      <vt:lpstr>London Cholera Cases Map by John Snow (1854)</vt:lpstr>
      <vt:lpstr>Why do we visualize?</vt:lpstr>
      <vt:lpstr>Communicate</vt:lpstr>
      <vt:lpstr>Visualization Goals</vt:lpstr>
      <vt:lpstr>Visualization Defined</vt:lpstr>
      <vt:lpstr>Why have a human in the loop?</vt:lpstr>
      <vt:lpstr>Why use external representation?</vt:lpstr>
      <vt:lpstr>Why rely on vision?</vt:lpstr>
      <vt:lpstr>Why represent all data?</vt:lpstr>
      <vt:lpstr>How should we design visualizations?</vt:lpstr>
      <vt:lpstr>How to Lie with Data Visualization</vt:lpstr>
      <vt:lpstr>Four Levels of Visualization Design</vt:lpstr>
      <vt:lpstr>Four Levels of Visualization Design</vt:lpstr>
      <vt:lpstr>Four Levels of Visualization Design</vt:lpstr>
      <vt:lpstr>Different threats to validity at each level</vt:lpstr>
      <vt:lpstr>Visual Encoding</vt:lpstr>
      <vt:lpstr>Visual Encoding</vt:lpstr>
      <vt:lpstr>Marks and Channels</vt:lpstr>
      <vt:lpstr>Data Categorization Overview</vt:lpstr>
      <vt:lpstr>Channels: Matching Types</vt:lpstr>
      <vt:lpstr>Identify the marks and channels used</vt:lpstr>
      <vt:lpstr>Identify the marks and channels used</vt:lpstr>
      <vt:lpstr>Identify the marks and channels used</vt:lpstr>
      <vt:lpstr>Make sure the data is still understandable!</vt:lpstr>
      <vt:lpstr>Make sure the data is still understandable!</vt:lpstr>
      <vt:lpstr>Which is bigger?</vt:lpstr>
      <vt:lpstr>Which is bigger?</vt:lpstr>
      <vt:lpstr>Which is bigger?</vt:lpstr>
      <vt:lpstr>Which one was the easiest to differentiate?</vt:lpstr>
      <vt:lpstr>Relative vs. Absolute Judgements</vt:lpstr>
      <vt:lpstr>Rules of Thumb (in designing)</vt:lpstr>
      <vt:lpstr>Label your charts!</vt:lpstr>
      <vt:lpstr>Label your charts!</vt:lpstr>
      <vt:lpstr>Choosing Colors</vt:lpstr>
      <vt:lpstr>Categorical vs. ordered color</vt:lpstr>
      <vt:lpstr>Spectral sensitivity</vt:lpstr>
      <vt:lpstr>Designing for color deficiency: Check with simulator</vt:lpstr>
      <vt:lpstr>Color deficiency: Reduces color to 2 dimensions</vt:lpstr>
      <vt:lpstr>Ordered color: Rainbow is a poor default</vt:lpstr>
      <vt:lpstr>Viridis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Jazzie  R. Jao</cp:lastModifiedBy>
  <cp:revision>1</cp:revision>
  <dcterms:modified xsi:type="dcterms:W3CDTF">2024-09-18T14:42:15Z</dcterms:modified>
</cp:coreProperties>
</file>